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53" r:id="rId1"/>
  </p:sldMasterIdLst>
  <p:notesMasterIdLst>
    <p:notesMasterId r:id="rId19"/>
  </p:notesMasterIdLst>
  <p:handoutMasterIdLst>
    <p:handoutMasterId r:id="rId20"/>
  </p:handoutMasterIdLst>
  <p:sldIdLst>
    <p:sldId id="592" r:id="rId2"/>
    <p:sldId id="633" r:id="rId3"/>
    <p:sldId id="635" r:id="rId4"/>
    <p:sldId id="585" r:id="rId5"/>
    <p:sldId id="620" r:id="rId6"/>
    <p:sldId id="632" r:id="rId7"/>
    <p:sldId id="636" r:id="rId8"/>
    <p:sldId id="624" r:id="rId9"/>
    <p:sldId id="637" r:id="rId10"/>
    <p:sldId id="638" r:id="rId11"/>
    <p:sldId id="639" r:id="rId12"/>
    <p:sldId id="640" r:id="rId13"/>
    <p:sldId id="641" r:id="rId14"/>
    <p:sldId id="642" r:id="rId15"/>
    <p:sldId id="625" r:id="rId16"/>
    <p:sldId id="630" r:id="rId17"/>
    <p:sldId id="631" r:id="rId18"/>
  </p:sldIdLst>
  <p:sldSz cx="10693400" cy="7561263"/>
  <p:notesSz cx="6662738" cy="9832975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ctr" rtl="0" fontAlgn="base">
      <a:spcBef>
        <a:spcPct val="5000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ctr" rtl="0" fontAlgn="base">
      <a:spcBef>
        <a:spcPct val="5000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ctr" rtl="0" fontAlgn="base">
      <a:spcBef>
        <a:spcPct val="5000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ctr" rtl="0" fontAlgn="base">
      <a:spcBef>
        <a:spcPct val="5000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97">
          <p15:clr>
            <a:srgbClr val="A4A3A4"/>
          </p15:clr>
        </p15:guide>
        <p15:guide id="2" pos="209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NDEL, Nirmal" initials="kandeln" lastIdx="0" clrIdx="0"/>
  <p:cmAuthor id="1" name="Mika Salminen" initials="MS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BBE8"/>
    <a:srgbClr val="8DC7CD"/>
    <a:srgbClr val="96CCEE"/>
    <a:srgbClr val="C4DAF4"/>
    <a:srgbClr val="20CCD0"/>
    <a:srgbClr val="61F9F5"/>
    <a:srgbClr val="A4AD53"/>
    <a:srgbClr val="FFFF00"/>
    <a:srgbClr val="66FF33"/>
    <a:srgbClr val="1E7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84" autoAdjust="0"/>
    <p:restoredTop sz="72824" autoAdjust="0"/>
  </p:normalViewPr>
  <p:slideViewPr>
    <p:cSldViewPr snapToGrid="0">
      <p:cViewPr varScale="1">
        <p:scale>
          <a:sx n="77" d="100"/>
          <a:sy n="77" d="100"/>
        </p:scale>
        <p:origin x="2574" y="90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021" y="-86"/>
      </p:cViewPr>
      <p:guideLst>
        <p:guide orient="horz" pos="3097"/>
        <p:guide pos="209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>
              <a:spcBef>
                <a:spcPct val="0"/>
              </a:spcBef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dirty="0"/>
              <a:t>World Health Organization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fld id="{A0117FA4-A234-428F-BEE8-D91C98113BFB}" type="datetime3">
              <a:rPr lang="en-US"/>
              <a:pPr/>
              <a:t>21 May 2019</a:t>
            </a:fld>
            <a:endParaRPr lang="en-US" dirty="0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39263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339263"/>
            <a:ext cx="28876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fld id="{0B8309C2-A915-45B2-97B1-C747241D4D5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179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>
              <a:spcBef>
                <a:spcPct val="0"/>
              </a:spcBef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dirty="0"/>
              <a:t>World Health Organization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fld id="{E5182A6D-37B6-4D70-9C47-DA9A5A016D3B}" type="datetime3">
              <a:rPr lang="en-US"/>
              <a:pPr/>
              <a:t>21 May 2019</a:t>
            </a:fld>
            <a:endParaRPr lang="en-US" dirty="0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5488" y="738188"/>
            <a:ext cx="5211762" cy="3686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70425"/>
            <a:ext cx="5329238" cy="442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39263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339263"/>
            <a:ext cx="28876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fld id="{84BA0058-3BC1-4119-ABCD-39EF0196669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379900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2631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5180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0278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1062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098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5955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8166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8688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609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23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676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 smtClean="0"/>
              <a:t>Where is surveillance housed, where is multisectoral</a:t>
            </a:r>
            <a:r>
              <a:rPr lang="en-US" baseline="0" dirty="0" smtClean="0"/>
              <a:t> coordination, what legislation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6778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 smtClean="0"/>
              <a:t>Because of our surveillance system we </a:t>
            </a:r>
            <a:r>
              <a:rPr lang="en-US" smtClean="0"/>
              <a:t>have detected xyz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729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4663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0465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6306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 Health Organization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182A6D-37B6-4D70-9C47-DA9A5A016D3B}" type="datetime3">
              <a:rPr lang="en-US" smtClean="0"/>
              <a:pPr/>
              <a:t>21 May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0058-3BC1-4119-ABCD-39EF0196669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299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HO-EN-white-H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091" y="6505679"/>
            <a:ext cx="2189806" cy="671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4071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9886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3469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77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0050" y="0"/>
            <a:ext cx="2673350" cy="6607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7867650" cy="6607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9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17525" y="1522413"/>
            <a:ext cx="9696450" cy="50847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1986141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0"/>
            <a:ext cx="10693400" cy="6607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169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HO-EN-white-H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222" y="6660682"/>
            <a:ext cx="1786929" cy="54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9274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Pr>
        <a:solidFill>
          <a:srgbClr val="8DC7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6153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125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0985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525" y="1522413"/>
            <a:ext cx="4772025" cy="50847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0" y="1522413"/>
            <a:ext cx="4772025" cy="50847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6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977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19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5820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693400" cy="1365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7525" y="1522413"/>
            <a:ext cx="9696450" cy="508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1373188"/>
            <a:ext cx="106934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1593903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832600"/>
            <a:ext cx="10693400" cy="728663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072388" y="7054198"/>
            <a:ext cx="5330825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l" defTabSz="1042988">
              <a:spcBef>
                <a:spcPct val="0"/>
              </a:spcBef>
            </a:pPr>
            <a:r>
              <a:rPr lang="en-US" sz="1800" b="1" dirty="0" smtClean="0">
                <a:solidFill>
                  <a:srgbClr val="96CCEE"/>
                </a:solidFill>
                <a:latin typeface="Arial Narrow" pitchFamily="34" charset="0"/>
              </a:rPr>
              <a:t>Joint External Evaluation</a:t>
            </a:r>
            <a:r>
              <a:rPr lang="en-US" sz="1800" b="1" baseline="0" dirty="0" smtClean="0">
                <a:solidFill>
                  <a:srgbClr val="96CCEE"/>
                </a:solidFill>
                <a:latin typeface="Arial Narrow" pitchFamily="34" charset="0"/>
              </a:rPr>
              <a:t> – Technical Area Presentation</a:t>
            </a:r>
            <a:endParaRPr lang="en-US" sz="1400" b="1" dirty="0">
              <a:solidFill>
                <a:srgbClr val="96CCEE"/>
              </a:solidFill>
              <a:latin typeface="Arial Narrow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85063" y="7054198"/>
            <a:ext cx="365760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defTabSz="1042988">
              <a:spcBef>
                <a:spcPct val="0"/>
              </a:spcBef>
            </a:pPr>
            <a:fld id="{096BACF8-1F4B-4F7D-A8CA-B59E1BAFCEE0}" type="slidenum">
              <a:rPr lang="x-none" sz="1700" b="1" smtClean="0">
                <a:solidFill>
                  <a:srgbClr val="72BBE8"/>
                </a:solidFill>
                <a:latin typeface="Arial Narrow" pitchFamily="34" charset="0"/>
              </a:rPr>
              <a:pPr algn="ctr" defTabSz="1042988">
                <a:spcBef>
                  <a:spcPct val="0"/>
                </a:spcBef>
              </a:pPr>
              <a:t>‹#›</a:t>
            </a:fld>
            <a:endParaRPr lang="en-US" sz="2400" b="1" baseline="14000" dirty="0">
              <a:solidFill>
                <a:schemeClr val="bg1"/>
              </a:solidFill>
              <a:latin typeface="Arial Narrow" pitchFamily="34" charset="0"/>
            </a:endParaRPr>
          </a:p>
        </p:txBody>
      </p:sp>
      <p:cxnSp>
        <p:nvCxnSpPr>
          <p:cNvPr id="3" name="Straight Connector 2"/>
          <p:cNvCxnSpPr/>
          <p:nvPr userDrawn="1"/>
        </p:nvCxnSpPr>
        <p:spPr bwMode="auto">
          <a:xfrm>
            <a:off x="911606" y="7054198"/>
            <a:ext cx="0" cy="274320"/>
          </a:xfrm>
          <a:prstGeom prst="line">
            <a:avLst/>
          </a:prstGeom>
          <a:solidFill>
            <a:srgbClr val="CCFF66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2" name="Picture 8" descr="WHO-EN-white-H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8600" y="6848475"/>
            <a:ext cx="1968500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</p:sldLayoutIdLst>
  <p:timing>
    <p:tnLst>
      <p:par>
        <p:cTn id="1" dur="indefinite" restart="never" nodeType="tmRoot"/>
      </p:par>
    </p:tnLst>
  </p:timing>
  <p:txStyles>
    <p:titleStyle>
      <a:lvl1pPr algn="ctr" defTabSz="1042988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1042988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2pPr>
      <a:lvl3pPr algn="ctr" defTabSz="1042988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3pPr>
      <a:lvl4pPr algn="ctr" defTabSz="1042988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4pPr>
      <a:lvl5pPr algn="ctr" defTabSz="1042988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5pPr>
      <a:lvl6pPr marL="457200"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6pPr>
      <a:lvl7pPr marL="914400"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7pPr>
      <a:lvl8pPr marL="1371600"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8pPr>
      <a:lvl9pPr marL="1828800" algn="ctr" defTabSz="1042988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90525" indent="-390525" algn="l" defTabSz="1042988" rtl="0" eaLnBrk="0" fontAlgn="base" hangingPunct="0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900">
          <a:solidFill>
            <a:srgbClr val="000066"/>
          </a:solidFill>
          <a:latin typeface="+mn-lt"/>
          <a:ea typeface="+mn-ea"/>
          <a:cs typeface="+mn-cs"/>
        </a:defRPr>
      </a:lvl1pPr>
      <a:lvl2pPr marL="917575" indent="-320675" algn="l" defTabSz="1042988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Font typeface="Arial" pitchFamily="34" charset="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431925" indent="-307975" algn="l" defTabSz="1042988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•"/>
        <a:defRPr sz="2400">
          <a:solidFill>
            <a:srgbClr val="000066"/>
          </a:solidFill>
          <a:latin typeface="Arial Narrow" pitchFamily="34" charset="0"/>
          <a:cs typeface="+mn-cs"/>
        </a:defRPr>
      </a:lvl3pPr>
      <a:lvl4pPr marL="1897063" indent="-258763" algn="l" defTabSz="1042988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–"/>
        <a:defRPr sz="2400">
          <a:solidFill>
            <a:srgbClr val="000066"/>
          </a:solidFill>
          <a:latin typeface="Arial Narrow" pitchFamily="34" charset="0"/>
          <a:cs typeface="+mn-cs"/>
        </a:defRPr>
      </a:lvl4pPr>
      <a:lvl5pPr marL="2268538" indent="-166688" algn="r" defTabSz="1042988" rtl="1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5pPr>
      <a:lvl6pPr marL="2725738" indent="-166688" algn="r" defTabSz="1042988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6pPr>
      <a:lvl7pPr marL="3182938" indent="-166688" algn="r" defTabSz="1042988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7pPr>
      <a:lvl8pPr marL="3640138" indent="-166688" algn="r" defTabSz="1042988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8pPr>
      <a:lvl9pPr marL="4097338" indent="-166688" algn="r" defTabSz="1042988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>
            <a:off x="214312" y="3410753"/>
            <a:ext cx="701320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l"/>
            <a:endParaRPr lang="en-US" sz="1800" b="1" dirty="0" smtClean="0">
              <a:solidFill>
                <a:schemeClr val="bg1"/>
              </a:solidFill>
              <a:latin typeface="+mj-lt"/>
            </a:endParaRPr>
          </a:p>
          <a:p>
            <a:pPr algn="l"/>
            <a:r>
              <a:rPr lang="en-US" sz="1800" b="1" dirty="0" smtClean="0">
                <a:solidFill>
                  <a:schemeClr val="bg1"/>
                </a:solidFill>
                <a:latin typeface="+mj-lt"/>
              </a:rPr>
              <a:t>10-14 </a:t>
            </a:r>
            <a:r>
              <a:rPr lang="en-US" sz="1800" b="1" dirty="0" smtClean="0">
                <a:solidFill>
                  <a:schemeClr val="bg1"/>
                </a:solidFill>
                <a:latin typeface="+mj-lt"/>
              </a:rPr>
              <a:t>June, 2019| Tbilisi, Georgia</a:t>
            </a:r>
          </a:p>
          <a:p>
            <a:pPr algn="l"/>
            <a:endParaRPr lang="en-US" sz="18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 bwMode="auto">
          <a:xfrm>
            <a:off x="214312" y="1393544"/>
            <a:ext cx="10267950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457200" algn="ctr" defTabSz="1042988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914400" algn="ctr" defTabSz="1042988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1371600" algn="ctr" defTabSz="1042988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1828800" algn="ctr" defTabSz="1042988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5000" b="0" kern="0" dirty="0" smtClean="0">
                <a:solidFill>
                  <a:schemeClr val="bg1"/>
                </a:solidFill>
              </a:rPr>
              <a:t>Georgia</a:t>
            </a:r>
          </a:p>
          <a:p>
            <a:pPr eaLnBrk="1" hangingPunct="1"/>
            <a:r>
              <a:rPr lang="en-US" sz="5000" b="0" kern="0" dirty="0" smtClean="0">
                <a:solidFill>
                  <a:schemeClr val="bg1"/>
                </a:solidFill>
              </a:rPr>
              <a:t>Joint external evaluation:</a:t>
            </a:r>
            <a:endParaRPr lang="ka-GE" sz="5000" kern="0" dirty="0">
              <a:solidFill>
                <a:srgbClr val="FFFF00"/>
              </a:solidFill>
            </a:endParaRPr>
          </a:p>
          <a:p>
            <a:pPr eaLnBrk="1" hangingPunct="1"/>
            <a:r>
              <a:rPr lang="en-US" sz="5000" b="0" kern="0" dirty="0">
                <a:solidFill>
                  <a:srgbClr val="FFFF00"/>
                </a:solidFill>
              </a:rPr>
              <a:t>Human resources </a:t>
            </a:r>
            <a:endParaRPr lang="en-US" sz="5000" b="0" kern="0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14312" y="4710510"/>
            <a:ext cx="5691188" cy="1521097"/>
          </a:xfrm>
          <a:prstGeom prst="rect">
            <a:avLst/>
          </a:prstGeom>
          <a:solidFill>
            <a:srgbClr val="FF0000"/>
          </a:solidFill>
          <a:ln w="57150">
            <a:solidFill>
              <a:schemeClr val="bg1"/>
            </a:solidFill>
          </a:ln>
          <a:effectLst/>
          <a:extLst/>
        </p:spPr>
        <p:txBody>
          <a:bodyPr vert="horz" wrap="square" lIns="104306" tIns="52153" rIns="104306" bIns="52153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  <a:latin typeface="+mj-lt"/>
                <a:cs typeface="Arial" charset="0"/>
              </a:rPr>
              <a:t>&lt;PLEASE DELETE THIS BOX PRIOR TO PRESENTATION&gt;</a:t>
            </a:r>
          </a:p>
          <a:p>
            <a:pPr defTabSz="1042988"/>
            <a:r>
              <a:rPr lang="en-US" sz="1600" i="1" dirty="0" smtClean="0">
                <a:solidFill>
                  <a:schemeClr val="bg1"/>
                </a:solidFill>
                <a:latin typeface="+mj-lt"/>
                <a:cs typeface="Arial" charset="0"/>
              </a:rPr>
              <a:t>This template </a:t>
            </a:r>
            <a:r>
              <a:rPr lang="en-US" sz="1600" i="1" dirty="0">
                <a:solidFill>
                  <a:schemeClr val="bg1"/>
                </a:solidFill>
                <a:latin typeface="+mj-lt"/>
                <a:cs typeface="Arial" charset="0"/>
              </a:rPr>
              <a:t>is meant to serve as a guide and can be tailored and edited as needed to meet the needs of the </a:t>
            </a:r>
            <a:r>
              <a:rPr lang="en-US" sz="1600" i="1" dirty="0" smtClean="0">
                <a:solidFill>
                  <a:schemeClr val="bg1"/>
                </a:solidFill>
                <a:latin typeface="+mj-lt"/>
                <a:cs typeface="Arial" charset="0"/>
              </a:rPr>
              <a:t>host country.</a:t>
            </a:r>
            <a:endParaRPr lang="en-US" sz="1600" i="1" dirty="0">
              <a:solidFill>
                <a:schemeClr val="bg1"/>
              </a:solidFill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12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IN" sz="2800" dirty="0"/>
              <a:t>D.4.2 Human resources are available to effectively implement IHR </a:t>
            </a:r>
            <a:endParaRPr lang="en-GB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351539"/>
              </p:ext>
            </p:extLst>
          </p:nvPr>
        </p:nvGraphicFramePr>
        <p:xfrm>
          <a:off x="208547" y="1652336"/>
          <a:ext cx="10299032" cy="5021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9516"/>
                <a:gridCol w="5149516"/>
              </a:tblGrid>
              <a:tr h="505503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Areas</a:t>
                      </a:r>
                      <a:r>
                        <a:rPr lang="en-US" sz="2200" baseline="0" dirty="0" smtClean="0">
                          <a:solidFill>
                            <a:schemeClr val="bg1"/>
                          </a:solidFill>
                        </a:rPr>
                        <a:t> which need strengthening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Challenges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451567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 provide a short overview of the country’s areas that need strengthening related to this technical area&gt;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</a:t>
                      </a:r>
                      <a:r>
                        <a:rPr lang="en-US" baseline="0" dirty="0" smtClean="0"/>
                        <a:t> note any challenges or unique circumstances that may impact the country’s ability to improve capacity for this technical area&gt;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21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IN" sz="2800" dirty="0"/>
              <a:t>D.4.3. In-service trainings are available</a:t>
            </a:r>
            <a:endParaRPr lang="en-GB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08547" y="1652338"/>
          <a:ext cx="10299032" cy="5037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9516"/>
                <a:gridCol w="5149516"/>
              </a:tblGrid>
              <a:tr h="514904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Strengths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aseline="0" dirty="0" smtClean="0">
                          <a:solidFill>
                            <a:schemeClr val="bg1"/>
                          </a:solidFill>
                        </a:rPr>
                        <a:t>Best practices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452231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 provide a short overview of the country’s strengths related to this technical area&gt;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</a:t>
                      </a:r>
                      <a:r>
                        <a:rPr lang="en-US" baseline="0" dirty="0" smtClean="0"/>
                        <a:t> note any best practices related to the country’s strengths&gt;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41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IN" sz="2800" dirty="0"/>
              <a:t>D.4.3. In-service trainings are available</a:t>
            </a:r>
            <a:endParaRPr lang="en-GB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08547" y="1652336"/>
          <a:ext cx="10299032" cy="5021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9516"/>
                <a:gridCol w="5149516"/>
              </a:tblGrid>
              <a:tr h="505503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Areas</a:t>
                      </a:r>
                      <a:r>
                        <a:rPr lang="en-US" sz="2200" baseline="0" dirty="0" smtClean="0">
                          <a:solidFill>
                            <a:schemeClr val="bg1"/>
                          </a:solidFill>
                        </a:rPr>
                        <a:t> which need strengthening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Challenges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451567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 provide a short overview of the country’s areas that need strengthening related to this technical area&gt;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</a:t>
                      </a:r>
                      <a:r>
                        <a:rPr lang="en-US" baseline="0" dirty="0" smtClean="0"/>
                        <a:t> note any challenges or unique circumstances that may impact the country’s ability to improve capacity for this technical area&gt;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20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IN" sz="2800" dirty="0"/>
              <a:t>D.4.4 FETP or other applied epidemiology training programme is in place </a:t>
            </a:r>
            <a:endParaRPr lang="en-GB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08547" y="1652338"/>
          <a:ext cx="10299032" cy="5037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9516"/>
                <a:gridCol w="5149516"/>
              </a:tblGrid>
              <a:tr h="514904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Strengths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aseline="0" dirty="0" smtClean="0">
                          <a:solidFill>
                            <a:schemeClr val="bg1"/>
                          </a:solidFill>
                        </a:rPr>
                        <a:t>Best practices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452231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 provide a short overview of the country’s strengths related to this technical area&gt;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</a:t>
                      </a:r>
                      <a:r>
                        <a:rPr lang="en-US" baseline="0" dirty="0" smtClean="0"/>
                        <a:t> note any best practices related to the country’s strengths&gt;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642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IN" sz="2800" dirty="0"/>
              <a:t>D.4.4 FETP or other applied epidemiology training programme is in place </a:t>
            </a:r>
            <a:endParaRPr lang="en-GB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08547" y="1652336"/>
          <a:ext cx="10299032" cy="5021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9516"/>
                <a:gridCol w="5149516"/>
              </a:tblGrid>
              <a:tr h="505503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Areas</a:t>
                      </a:r>
                      <a:r>
                        <a:rPr lang="en-US" sz="2200" baseline="0" dirty="0" smtClean="0">
                          <a:solidFill>
                            <a:schemeClr val="bg1"/>
                          </a:solidFill>
                        </a:rPr>
                        <a:t> which need strengthening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Challenges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451567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 provide a short overview of the country’s areas that need strengthening related to this technical area&gt;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</a:t>
                      </a:r>
                      <a:r>
                        <a:rPr lang="en-US" baseline="0" dirty="0" smtClean="0"/>
                        <a:t> note any challenges or unique circumstances that may impact the country’s ability to improve capacity for this technical area&gt;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040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GB" dirty="0" smtClean="0"/>
              <a:t>Proposed indicator scores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57605" y="1565013"/>
            <a:ext cx="1016601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latin typeface="Arial" panose="020B0604020202020204" pitchFamily="34" charset="0"/>
              </a:rPr>
              <a:t>See next slide for an example. This </a:t>
            </a:r>
            <a:r>
              <a:rPr lang="en-US" sz="1800" dirty="0">
                <a:latin typeface="Arial" panose="020B0604020202020204" pitchFamily="34" charset="0"/>
              </a:rPr>
              <a:t>slide is OPTIONAL. The </a:t>
            </a:r>
            <a:r>
              <a:rPr lang="en-US" sz="1800" dirty="0" smtClean="0">
                <a:latin typeface="Arial" panose="020B0604020202020204" pitchFamily="34" charset="0"/>
              </a:rPr>
              <a:t>host country </a:t>
            </a:r>
            <a:r>
              <a:rPr lang="en-US" sz="1800" dirty="0">
                <a:latin typeface="Arial" panose="020B0604020202020204" pitchFamily="34" charset="0"/>
              </a:rPr>
              <a:t>may offer suggested scores and rationale for each indicator in the technical </a:t>
            </a:r>
            <a:r>
              <a:rPr lang="en-US" sz="1800" dirty="0" smtClean="0">
                <a:latin typeface="Arial" panose="020B0604020202020204" pitchFamily="34" charset="0"/>
              </a:rPr>
              <a:t>area.</a:t>
            </a:r>
          </a:p>
          <a:p>
            <a:pPr algn="l"/>
            <a:endParaRPr lang="en-US" sz="1800" dirty="0">
              <a:latin typeface="Arial" panose="020B0604020202020204" pitchFamily="34" charset="0"/>
            </a:endParaRPr>
          </a:p>
          <a:p>
            <a:pPr algn="l"/>
            <a:r>
              <a:rPr lang="en-US" sz="1800" dirty="0" smtClean="0">
                <a:latin typeface="Arial" panose="020B0604020202020204" pitchFamily="34" charset="0"/>
              </a:rPr>
              <a:t>Proposed scores should be based on guidance given in the tool for each Indicator and supported with documentation.</a:t>
            </a:r>
          </a:p>
          <a:p>
            <a:pPr algn="l"/>
            <a:endParaRPr lang="en-US" sz="1800" dirty="0">
              <a:latin typeface="Arial" panose="020B0604020202020204" pitchFamily="34" charset="0"/>
            </a:endParaRPr>
          </a:p>
          <a:p>
            <a:pPr algn="l"/>
            <a:r>
              <a:rPr lang="en-US" sz="1800" dirty="0" smtClean="0">
                <a:latin typeface="Arial" panose="020B0604020202020204" pitchFamily="34" charset="0"/>
              </a:rPr>
              <a:t>If the host country has some capabilities at more than one level, this should be noted. For example, if the host country meets most, but not all, requirements for a </a:t>
            </a:r>
            <a:r>
              <a:rPr lang="en-US" sz="1800" dirty="0" smtClean="0">
                <a:solidFill>
                  <a:srgbClr val="FF5D0D"/>
                </a:solidFill>
                <a:latin typeface="Arial" panose="020B0604020202020204" pitchFamily="34" charset="0"/>
              </a:rPr>
              <a:t>level 3</a:t>
            </a:r>
            <a:r>
              <a:rPr lang="en-US" sz="1800" dirty="0" smtClean="0">
                <a:latin typeface="Arial" panose="020B0604020202020204" pitchFamily="34" charset="0"/>
              </a:rPr>
              <a:t>, this should be stated. </a:t>
            </a:r>
            <a:endParaRPr lang="en-US" sz="1800" dirty="0">
              <a:latin typeface="Arial" panose="020B0604020202020204" pitchFamily="34" charset="0"/>
            </a:endParaRPr>
          </a:p>
          <a:p>
            <a:pPr algn="l"/>
            <a:endParaRPr lang="en-US" sz="1800" dirty="0" smtClean="0">
              <a:latin typeface="Arial" panose="020B0604020202020204" pitchFamily="34" charset="0"/>
            </a:endParaRPr>
          </a:p>
          <a:p>
            <a:pPr algn="l"/>
            <a:r>
              <a:rPr lang="en-US" sz="1800" dirty="0" smtClean="0">
                <a:latin typeface="Arial" panose="020B0604020202020204" pitchFamily="34" charset="0"/>
              </a:rPr>
              <a:t>Where capacities differ significantly between sectors, for example, between public health and animal health, this should be noted </a:t>
            </a:r>
            <a:r>
              <a:rPr lang="en-US" sz="1800" dirty="0">
                <a:latin typeface="Arial" panose="020B0604020202020204" pitchFamily="34" charset="0"/>
              </a:rPr>
              <a:t>but only one score will be submitted and should be the lower of the two scores . </a:t>
            </a:r>
            <a:endParaRPr lang="en-US" sz="1800" b="1" kern="0" dirty="0" smtClean="0">
              <a:solidFill>
                <a:srgbClr val="002776">
                  <a:lumMod val="75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33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GB" dirty="0" smtClean="0"/>
              <a:t>Priority areas for action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8547" y="1588168"/>
            <a:ext cx="10299032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&lt;List </a:t>
            </a:r>
            <a:r>
              <a:rPr lang="en-US" sz="1800" dirty="0">
                <a:latin typeface="+mn-lt"/>
              </a:rPr>
              <a:t>the </a:t>
            </a:r>
            <a:r>
              <a:rPr lang="en-US" sz="1800" dirty="0" smtClean="0">
                <a:latin typeface="+mn-lt"/>
              </a:rPr>
              <a:t>top three (maximum five) </a:t>
            </a:r>
            <a:r>
              <a:rPr lang="en-US" sz="1800" dirty="0">
                <a:latin typeface="+mn-lt"/>
              </a:rPr>
              <a:t>overall </a:t>
            </a:r>
            <a:r>
              <a:rPr lang="en-US" sz="1800" dirty="0" smtClean="0">
                <a:latin typeface="+mn-lt"/>
              </a:rPr>
              <a:t>priority areas for actions for improving national capacity in this technical area. These </a:t>
            </a:r>
            <a:r>
              <a:rPr lang="en-US" sz="1800" dirty="0">
                <a:latin typeface="+mn-lt"/>
              </a:rPr>
              <a:t>should identify and address major challenges or gaps in the country’s capabilities for this technical area and make recommendations regarding next steps for improving </a:t>
            </a:r>
            <a:r>
              <a:rPr lang="en-US" sz="1800" dirty="0" smtClean="0">
                <a:latin typeface="+mn-lt"/>
              </a:rPr>
              <a:t>core capacity.&gt;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&lt;Priority action and recommendations for next steps&gt;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&lt;Priority action and recommendations for next steps&gt;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&lt;Priority action and recommendations for next steps&gt;</a:t>
            </a:r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25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GB" dirty="0" smtClean="0"/>
              <a:t>References and supporting documentation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8547" y="1588168"/>
            <a:ext cx="10299032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solidFill>
                  <a:srgbClr val="000000"/>
                </a:solidFill>
                <a:latin typeface="+mn-lt"/>
              </a:rPr>
              <a:t>&lt;List references and supporting documentation used in the preparation of the JEE Self-Assessment and this presentation. These might include legislation, standard operating procedures, guidelines, reports, decrees, training manuals, communication messages such as through video, text or </a:t>
            </a:r>
            <a:r>
              <a:rPr lang="en-US" sz="1800" dirty="0">
                <a:solidFill>
                  <a:srgbClr val="000000"/>
                </a:solidFill>
                <a:latin typeface="+mn-lt"/>
              </a:rPr>
              <a:t>s</a:t>
            </a:r>
            <a:r>
              <a:rPr lang="en-US" sz="1800" dirty="0" smtClean="0">
                <a:solidFill>
                  <a:srgbClr val="000000"/>
                </a:solidFill>
                <a:latin typeface="+mn-lt"/>
              </a:rPr>
              <a:t>ocial media)&gt;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</a:rPr>
              <a:t>&lt;Reference&gt;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&lt;Reference&gt;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&lt;Reference&gt;</a:t>
            </a:r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8547" y="4206038"/>
            <a:ext cx="1029903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solidFill>
                  <a:srgbClr val="000000"/>
                </a:solidFill>
                <a:latin typeface="+mn-lt"/>
              </a:rPr>
              <a:t>&lt;List all assessment references with supporting documents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</a:rPr>
              <a:t>&lt;Reference&gt;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&lt;Reference&gt;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&lt;Reference&gt;</a:t>
            </a:r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65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GB" sz="3500" dirty="0" smtClean="0">
                <a:solidFill>
                  <a:srgbClr val="FF0000"/>
                </a:solidFill>
              </a:rPr>
              <a:t>&lt;DELETE SLIDE PRIOR TO PRESENTATION&gt;</a:t>
            </a:r>
            <a:r>
              <a:rPr lang="en-GB" sz="3500" dirty="0" smtClean="0"/>
              <a:t> </a:t>
            </a:r>
            <a:r>
              <a:rPr lang="en-GB" dirty="0" smtClean="0"/>
              <a:t>Guidance for technical area presentations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8547" y="1443793"/>
            <a:ext cx="10299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latin typeface="Arial" panose="020B0604020202020204" pitchFamily="34" charset="0"/>
              </a:rPr>
              <a:t>To ensure sufficient time for discussion and scoring, technical area presentations should be no longer than one third of the total time allocated for a technical area discussion.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112649"/>
              </p:ext>
            </p:extLst>
          </p:nvPr>
        </p:nvGraphicFramePr>
        <p:xfrm>
          <a:off x="393699" y="2095573"/>
          <a:ext cx="10001584" cy="4213860"/>
        </p:xfrm>
        <a:graphic>
          <a:graphicData uri="http://schemas.openxmlformats.org/drawingml/2006/table">
            <a:tbl>
              <a:tblPr/>
              <a:tblGrid>
                <a:gridCol w="1877863"/>
                <a:gridCol w="4179317"/>
                <a:gridCol w="1078893"/>
                <a:gridCol w="2865511"/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Capability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Technical area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session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Session time </a:t>
                      </a:r>
                    </a:p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(in minutes)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Recommended presentation time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</a:p>
                    <a:p>
                      <a:pPr algn="l" fontAlgn="b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(in minutes)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2BBE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Prevent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National legislation, policy and financing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 to 20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IHR coordination, communication and advocacy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20 minutes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Antimicrobial resistance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90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 to 30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Zoonotic diseases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r>
                        <a:rPr lang="en-US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minutes</a:t>
                      </a:r>
                      <a:endParaRPr lang="en-US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30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Food safety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 to 20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Biosafety and biosecurity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90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 to 30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Immunization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 to 20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Detect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National laboratory system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90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 to 30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Surveillance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r>
                        <a:rPr lang="en-US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minutes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30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Reporting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r>
                        <a:rPr lang="en-US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minutes</a:t>
                      </a:r>
                      <a:endParaRPr lang="en-US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30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Human Resources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 to 15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Emergency Preparedness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Up to 25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Respond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Emergency response operations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25 minutes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Linking public health and security authorities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r>
                        <a:rPr lang="en-US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minutes</a:t>
                      </a:r>
                      <a:endParaRPr lang="en-US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15 minutes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Medical countermeasures and personnel deployment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r>
                        <a:rPr lang="en-US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minutes</a:t>
                      </a:r>
                      <a:endParaRPr lang="en-US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15 minutes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Risk communications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 minutes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25 minutes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IHR related </a:t>
                      </a:r>
                      <a:br>
                        <a:rPr 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hazards and points of entry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Points of entry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r>
                        <a:rPr lang="en-US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minutes</a:t>
                      </a:r>
                      <a:endParaRPr lang="en-US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15 minutes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Chemical events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r>
                        <a:rPr lang="en-US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minutes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15 minutes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Radiation emergencies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r>
                        <a:rPr lang="en-US" sz="12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minutes</a:t>
                      </a:r>
                      <a:endParaRPr lang="en-US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15 minutes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095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GB" sz="3500" dirty="0" smtClean="0">
                <a:solidFill>
                  <a:srgbClr val="FF0000"/>
                </a:solidFill>
              </a:rPr>
              <a:t>&lt;DELETE SLIDE PRIOR TO PRESENTATION&gt;</a:t>
            </a:r>
            <a:r>
              <a:rPr lang="en-GB" sz="3500" dirty="0" smtClean="0"/>
              <a:t> </a:t>
            </a:r>
            <a:r>
              <a:rPr lang="en-GB" dirty="0" smtClean="0"/>
              <a:t>Guidance for technical area presentations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82880" y="1365250"/>
            <a:ext cx="1026414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</a:pPr>
            <a:r>
              <a:rPr lang="en-GB" sz="1900" dirty="0" smtClean="0">
                <a:latin typeface="+mn-lt"/>
              </a:rPr>
              <a:t>Respective</a:t>
            </a:r>
            <a:r>
              <a:rPr lang="en-US" sz="1900" dirty="0" smtClean="0">
                <a:latin typeface="+mn-lt"/>
              </a:rPr>
              <a:t> </a:t>
            </a:r>
            <a:r>
              <a:rPr lang="en-GB" sz="1900" dirty="0" smtClean="0">
                <a:latin typeface="+mn-lt"/>
              </a:rPr>
              <a:t>focal point</a:t>
            </a:r>
            <a:r>
              <a:rPr lang="en-US" sz="1900" dirty="0" smtClean="0">
                <a:latin typeface="+mn-lt"/>
              </a:rPr>
              <a:t> </a:t>
            </a:r>
            <a:r>
              <a:rPr lang="en-GB" sz="1900" dirty="0" smtClean="0">
                <a:latin typeface="+mn-lt"/>
              </a:rPr>
              <a:t>for technical area of ministry/institute should prepare and give the presentation during</a:t>
            </a:r>
            <a:r>
              <a:rPr lang="en-US" sz="1900" dirty="0" smtClean="0">
                <a:latin typeface="+mn-lt"/>
              </a:rPr>
              <a:t> </a:t>
            </a:r>
            <a:r>
              <a:rPr lang="en-GB" sz="1900" dirty="0" smtClean="0">
                <a:latin typeface="+mn-lt"/>
              </a:rPr>
              <a:t>the </a:t>
            </a:r>
            <a:r>
              <a:rPr lang="en-GB" sz="1900" dirty="0">
                <a:solidFill>
                  <a:srgbClr val="000000"/>
                </a:solidFill>
                <a:latin typeface="+mn-lt"/>
              </a:rPr>
              <a:t>mi</a:t>
            </a:r>
            <a:r>
              <a:rPr lang="en-GB" sz="1900" dirty="0">
                <a:latin typeface="+mn-lt"/>
              </a:rPr>
              <a:t>ssion (e.g. </a:t>
            </a:r>
            <a:r>
              <a:rPr lang="en-GB" sz="1900" dirty="0" smtClean="0">
                <a:latin typeface="+mn-lt"/>
              </a:rPr>
              <a:t>Director for Emergency Operations).</a:t>
            </a:r>
          </a:p>
          <a:p>
            <a:pPr algn="l">
              <a:spcBef>
                <a:spcPts val="600"/>
              </a:spcBef>
            </a:pPr>
            <a:r>
              <a:rPr lang="en-GB" sz="1900" dirty="0" smtClean="0">
                <a:latin typeface="+mn-lt"/>
              </a:rPr>
              <a:t>For all technical areas, information from relevant sectors, such as animal health, should be included in the presentation and the appropriate official(s) should attend the session.</a:t>
            </a:r>
            <a:endParaRPr lang="en-GB" sz="1900" dirty="0">
              <a:latin typeface="+mn-lt"/>
            </a:endParaRPr>
          </a:p>
          <a:p>
            <a:pPr algn="l">
              <a:spcBef>
                <a:spcPts val="600"/>
              </a:spcBef>
            </a:pPr>
            <a:r>
              <a:rPr lang="en-GB" sz="1900" dirty="0">
                <a:latin typeface="+mn-lt"/>
              </a:rPr>
              <a:t>Presentation </a:t>
            </a:r>
            <a:r>
              <a:rPr lang="en-GB" sz="1900" dirty="0" smtClean="0">
                <a:latin typeface="+mn-lt"/>
              </a:rPr>
              <a:t>is based on the JEE self-evaluation responses </a:t>
            </a:r>
            <a:r>
              <a:rPr lang="en-GB" sz="1900" dirty="0">
                <a:latin typeface="+mn-lt"/>
              </a:rPr>
              <a:t>to </a:t>
            </a:r>
            <a:r>
              <a:rPr lang="en-GB" sz="1900" dirty="0" smtClean="0">
                <a:latin typeface="+mn-lt"/>
              </a:rPr>
              <a:t>questions under each technical area.</a:t>
            </a:r>
            <a:endParaRPr lang="en-GB" sz="1900" dirty="0">
              <a:latin typeface="+mn-lt"/>
            </a:endParaRPr>
          </a:p>
          <a:p>
            <a:pPr algn="l">
              <a:spcBef>
                <a:spcPts val="600"/>
              </a:spcBef>
            </a:pPr>
            <a:r>
              <a:rPr lang="en-GB" sz="1900" dirty="0" smtClean="0">
                <a:latin typeface="+mn-lt"/>
              </a:rPr>
              <a:t>Information presented should </a:t>
            </a:r>
            <a:r>
              <a:rPr lang="en-GB" sz="1900" dirty="0">
                <a:latin typeface="+mn-lt"/>
              </a:rPr>
              <a:t>be supported with </a:t>
            </a:r>
            <a:r>
              <a:rPr lang="en-GB" sz="1900" dirty="0" smtClean="0">
                <a:latin typeface="+mn-lt"/>
              </a:rPr>
              <a:t>documentation which has or can be provided to the JEE team, preferably in English.</a:t>
            </a:r>
          </a:p>
          <a:p>
            <a:pPr algn="l">
              <a:spcBef>
                <a:spcPts val="600"/>
              </a:spcBef>
            </a:pPr>
            <a:r>
              <a:rPr lang="en-GB" sz="1900" dirty="0" smtClean="0">
                <a:latin typeface="+mn-lt"/>
              </a:rPr>
              <a:t>Presentation should contain </a:t>
            </a:r>
            <a:r>
              <a:rPr lang="en-GB" sz="1900" dirty="0">
                <a:latin typeface="+mn-lt"/>
              </a:rPr>
              <a:t>strengths and weaknesses </a:t>
            </a:r>
            <a:r>
              <a:rPr lang="en-GB" sz="1900" dirty="0" smtClean="0">
                <a:latin typeface="+mn-lt"/>
              </a:rPr>
              <a:t>which support </a:t>
            </a:r>
            <a:r>
              <a:rPr lang="en-GB" sz="1900" dirty="0">
                <a:latin typeface="+mn-lt"/>
              </a:rPr>
              <a:t>the </a:t>
            </a:r>
            <a:r>
              <a:rPr lang="en-GB" sz="1900" dirty="0" smtClean="0">
                <a:latin typeface="+mn-lt"/>
              </a:rPr>
              <a:t>technical area.</a:t>
            </a:r>
            <a:r>
              <a:rPr lang="en-US" sz="1900" dirty="0" smtClean="0">
                <a:latin typeface="+mn-lt"/>
              </a:rPr>
              <a:t> </a:t>
            </a:r>
            <a:endParaRPr lang="en-GB" sz="1900" dirty="0">
              <a:latin typeface="+mn-lt"/>
            </a:endParaRPr>
          </a:p>
          <a:p>
            <a:pPr algn="l">
              <a:spcBef>
                <a:spcPts val="600"/>
              </a:spcBef>
            </a:pPr>
            <a:r>
              <a:rPr lang="en-GB" sz="1900" dirty="0">
                <a:latin typeface="+mn-lt"/>
              </a:rPr>
              <a:t>Presentation </a:t>
            </a:r>
            <a:r>
              <a:rPr lang="en-GB" sz="1900" dirty="0" smtClean="0">
                <a:latin typeface="+mn-lt"/>
              </a:rPr>
              <a:t>should </a:t>
            </a:r>
            <a:r>
              <a:rPr lang="en-GB" sz="1900" dirty="0">
                <a:latin typeface="+mn-lt"/>
              </a:rPr>
              <a:t>contain best practices (add pictures, snap shot of plans </a:t>
            </a:r>
            <a:r>
              <a:rPr lang="en-GB" sz="1900" dirty="0" smtClean="0">
                <a:latin typeface="+mn-lt"/>
              </a:rPr>
              <a:t>etc. </a:t>
            </a:r>
            <a:r>
              <a:rPr lang="en-GB" sz="1900" dirty="0">
                <a:latin typeface="+mn-lt"/>
              </a:rPr>
              <a:t>where </a:t>
            </a:r>
            <a:r>
              <a:rPr lang="en-GB" sz="1900" dirty="0" smtClean="0">
                <a:latin typeface="+mn-lt"/>
              </a:rPr>
              <a:t>appropriate).</a:t>
            </a:r>
            <a:endParaRPr lang="en-GB" sz="1900" dirty="0">
              <a:latin typeface="+mn-lt"/>
            </a:endParaRPr>
          </a:p>
          <a:p>
            <a:pPr algn="l">
              <a:spcBef>
                <a:spcPts val="600"/>
              </a:spcBef>
            </a:pPr>
            <a:r>
              <a:rPr lang="en-GB" sz="1900" dirty="0" smtClean="0">
                <a:latin typeface="+mn-lt"/>
              </a:rPr>
              <a:t>Presentation should include three to five key priority actions for advancing the host country’s capacity in the technical area.</a:t>
            </a:r>
            <a:endParaRPr lang="en-GB" sz="1900" dirty="0">
              <a:latin typeface="+mn-lt"/>
            </a:endParaRPr>
          </a:p>
          <a:p>
            <a:pPr algn="l">
              <a:spcBef>
                <a:spcPts val="600"/>
              </a:spcBef>
            </a:pPr>
            <a:r>
              <a:rPr lang="en-GB" sz="1900" dirty="0">
                <a:latin typeface="+mn-lt"/>
              </a:rPr>
              <a:t>Country may suggest </a:t>
            </a:r>
            <a:r>
              <a:rPr lang="en-GB" sz="1900" dirty="0" smtClean="0">
                <a:latin typeface="+mn-lt"/>
              </a:rPr>
              <a:t>a score </a:t>
            </a:r>
            <a:r>
              <a:rPr lang="en-GB" sz="1900" dirty="0">
                <a:latin typeface="+mn-lt"/>
              </a:rPr>
              <a:t>during the presentation or </a:t>
            </a:r>
            <a:r>
              <a:rPr lang="en-GB" sz="1900" dirty="0" smtClean="0">
                <a:latin typeface="+mn-lt"/>
              </a:rPr>
              <a:t>during discussion with the JEE team.</a:t>
            </a:r>
          </a:p>
          <a:p>
            <a:pPr algn="l">
              <a:spcBef>
                <a:spcPts val="600"/>
              </a:spcBef>
            </a:pPr>
            <a:r>
              <a:rPr lang="en-GB" sz="1900" dirty="0" smtClean="0">
                <a:latin typeface="+mn-lt"/>
              </a:rPr>
              <a:t>Technical areas, where two sectors’ scores are required – use the lower score of the two for the given technical area.</a:t>
            </a:r>
            <a:endParaRPr lang="en-GB" sz="19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223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8547" y="1588168"/>
            <a:ext cx="10299032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latin typeface="Arial" panose="020B0604020202020204" pitchFamily="34" charset="0"/>
              </a:rPr>
              <a:t>&lt;Please </a:t>
            </a:r>
            <a:r>
              <a:rPr lang="en-US" sz="1800" dirty="0">
                <a:latin typeface="Arial" panose="020B0604020202020204" pitchFamily="34" charset="0"/>
              </a:rPr>
              <a:t>provide a short </a:t>
            </a:r>
            <a:r>
              <a:rPr lang="en-US" sz="1800" dirty="0" smtClean="0">
                <a:latin typeface="Arial" panose="020B0604020202020204" pitchFamily="34" charset="0"/>
              </a:rPr>
              <a:t>overview of this capability in the technical area, noting any key historical events, relevant legislation, or other contextual considerations. Summarize the “contextual questions” in the JEE self-evaluation for this technical area. Please provide any context which directly or indirectly supports the technical area.</a:t>
            </a:r>
            <a:r>
              <a:rPr lang="en-GB" sz="1800" i="1" dirty="0" smtClean="0"/>
              <a:t>&gt; </a:t>
            </a:r>
            <a:endParaRPr lang="en-US" sz="1800" dirty="0" smtClean="0">
              <a:latin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&lt;Background information&gt;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&lt;Background information&gt;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&lt;Background information&gt;</a:t>
            </a:r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49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GB" dirty="0" smtClean="0"/>
              <a:t>overview of capabilities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8547" y="1588168"/>
            <a:ext cx="10299032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latin typeface="Arial" panose="020B0604020202020204" pitchFamily="34" charset="0"/>
              </a:rPr>
              <a:t>&lt;Please </a:t>
            </a:r>
            <a:r>
              <a:rPr lang="en-US" sz="1800" dirty="0">
                <a:latin typeface="Arial" panose="020B0604020202020204" pitchFamily="34" charset="0"/>
              </a:rPr>
              <a:t>provide a short </a:t>
            </a:r>
            <a:r>
              <a:rPr lang="en-US" sz="1800" dirty="0" smtClean="0">
                <a:latin typeface="Arial" panose="020B0604020202020204" pitchFamily="34" charset="0"/>
              </a:rPr>
              <a:t>overview of </a:t>
            </a:r>
            <a:r>
              <a:rPr lang="en-US" sz="1800" dirty="0">
                <a:latin typeface="Arial" panose="020B0604020202020204" pitchFamily="34" charset="0"/>
              </a:rPr>
              <a:t>the country’s capabilities </a:t>
            </a:r>
            <a:r>
              <a:rPr lang="en-US" sz="1800" dirty="0" smtClean="0">
                <a:latin typeface="Arial" panose="020B0604020202020204" pitchFamily="34" charset="0"/>
              </a:rPr>
              <a:t>below for the technical area, including key observations related to the technical area questions in the JEE </a:t>
            </a:r>
            <a:r>
              <a:rPr lang="en-US" sz="1800" dirty="0">
                <a:solidFill>
                  <a:srgbClr val="FF5D0D"/>
                </a:solidFill>
                <a:latin typeface="Arial" panose="020B0604020202020204" pitchFamily="34" charset="0"/>
              </a:rPr>
              <a:t>c</a:t>
            </a:r>
            <a:r>
              <a:rPr lang="en-US" sz="1800" dirty="0" smtClean="0">
                <a:solidFill>
                  <a:srgbClr val="FF5D0D"/>
                </a:solidFill>
                <a:latin typeface="Arial" panose="020B0604020202020204" pitchFamily="34" charset="0"/>
              </a:rPr>
              <a:t>ountry </a:t>
            </a:r>
            <a:r>
              <a:rPr lang="en-US" sz="1800" dirty="0">
                <a:solidFill>
                  <a:srgbClr val="FF5D0D"/>
                </a:solidFill>
                <a:latin typeface="Arial" panose="020B0604020202020204" pitchFamily="34" charset="0"/>
              </a:rPr>
              <a:t>a</a:t>
            </a:r>
            <a:r>
              <a:rPr lang="en-US" sz="1800" dirty="0" smtClean="0">
                <a:solidFill>
                  <a:srgbClr val="FF5D0D"/>
                </a:solidFill>
                <a:latin typeface="Arial" panose="020B0604020202020204" pitchFamily="34" charset="0"/>
              </a:rPr>
              <a:t>ssessment </a:t>
            </a:r>
            <a:r>
              <a:rPr lang="en-US" sz="1800" dirty="0">
                <a:solidFill>
                  <a:srgbClr val="FF5D0D"/>
                </a:solidFill>
                <a:latin typeface="Arial" panose="020B0604020202020204" pitchFamily="34" charset="0"/>
              </a:rPr>
              <a:t>t</a:t>
            </a:r>
            <a:r>
              <a:rPr lang="en-US" sz="1800" dirty="0" smtClean="0">
                <a:solidFill>
                  <a:srgbClr val="FF5D0D"/>
                </a:solidFill>
                <a:latin typeface="Arial" panose="020B0604020202020204" pitchFamily="34" charset="0"/>
              </a:rPr>
              <a:t>ool</a:t>
            </a:r>
            <a:r>
              <a:rPr lang="en-US" sz="1800" dirty="0" smtClean="0">
                <a:latin typeface="Arial" panose="020B0604020202020204" pitchFamily="34" charset="0"/>
              </a:rPr>
              <a:t>.&gt;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&lt;Country’s capabilities and key observations&gt;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&lt;Country’s capabilities and key observations&gt;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&lt;Country’s capabilities and key observations&gt;</a:t>
            </a:r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05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GB" dirty="0" smtClean="0"/>
              <a:t>overview of stakeholders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08547" y="1588168"/>
            <a:ext cx="10299032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latin typeface="Arial" panose="020B0604020202020204" pitchFamily="34" charset="0"/>
              </a:rPr>
              <a:t>Please include a list of relevant national and subnational stakeholders involved in this technical area and an explanation of their roles and responsibilities.&gt;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</a:rPr>
              <a:t>&lt;Stakeholder: roles and responsibilities&gt;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</a:rPr>
              <a:t>&lt;Stakeholder: </a:t>
            </a:r>
            <a:r>
              <a:rPr lang="en-US" sz="1800" dirty="0" smtClean="0">
                <a:latin typeface="Arial" panose="020B0604020202020204" pitchFamily="34" charset="0"/>
              </a:rPr>
              <a:t>roles </a:t>
            </a:r>
            <a:r>
              <a:rPr lang="en-US" sz="1800" dirty="0">
                <a:latin typeface="Arial" panose="020B0604020202020204" pitchFamily="34" charset="0"/>
              </a:rPr>
              <a:t>and responsibilities</a:t>
            </a:r>
            <a:r>
              <a:rPr lang="en-US" sz="1800" dirty="0" smtClean="0">
                <a:latin typeface="Arial" panose="020B0604020202020204" pitchFamily="34" charset="0"/>
              </a:rPr>
              <a:t>&gt;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</a:rPr>
              <a:t>&lt;Stakeholder: </a:t>
            </a:r>
            <a:r>
              <a:rPr lang="en-US" sz="1800" dirty="0" smtClean="0">
                <a:latin typeface="Arial" panose="020B0604020202020204" pitchFamily="34" charset="0"/>
              </a:rPr>
              <a:t>roles </a:t>
            </a:r>
            <a:r>
              <a:rPr lang="en-US" sz="1800" dirty="0">
                <a:latin typeface="Arial" panose="020B0604020202020204" pitchFamily="34" charset="0"/>
              </a:rPr>
              <a:t>and responsibilities</a:t>
            </a:r>
            <a:r>
              <a:rPr lang="en-US" sz="1800" dirty="0" smtClean="0">
                <a:latin typeface="Arial" panose="020B0604020202020204" pitchFamily="34" charset="0"/>
              </a:rPr>
              <a:t>&gt;</a:t>
            </a:r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03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459233" cy="136525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IN" sz="2800" dirty="0"/>
              <a:t>D.4.1 An up-to-date </a:t>
            </a:r>
            <a:r>
              <a:rPr lang="en-IN" sz="2800" dirty="0" err="1"/>
              <a:t>multisectoral</a:t>
            </a:r>
            <a:r>
              <a:rPr lang="en-IN" sz="2800" dirty="0"/>
              <a:t> workforce strategy is in place</a:t>
            </a:r>
            <a:endParaRPr lang="en-GB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170606"/>
              </p:ext>
            </p:extLst>
          </p:nvPr>
        </p:nvGraphicFramePr>
        <p:xfrm>
          <a:off x="208547" y="1652338"/>
          <a:ext cx="10299032" cy="5037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9516"/>
                <a:gridCol w="5149516"/>
              </a:tblGrid>
              <a:tr h="514904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Strengths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aseline="0" dirty="0" smtClean="0">
                          <a:solidFill>
                            <a:schemeClr val="bg1"/>
                          </a:solidFill>
                        </a:rPr>
                        <a:t>Best practices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452231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 provide a short overview of the country’s strengths related to this technical area&gt;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</a:t>
                      </a:r>
                      <a:r>
                        <a:rPr lang="en-US" baseline="0" dirty="0" smtClean="0"/>
                        <a:t> note any best practices related to the country’s strengths&gt;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771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246290" cy="136525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IN" sz="2800" dirty="0"/>
              <a:t>D.4.1 An up-to-date </a:t>
            </a:r>
            <a:r>
              <a:rPr lang="en-IN" sz="2800" dirty="0" err="1"/>
              <a:t>multisectoral</a:t>
            </a:r>
            <a:r>
              <a:rPr lang="en-IN" sz="2800" dirty="0"/>
              <a:t> workforce strategy is in place</a:t>
            </a:r>
            <a:endParaRPr lang="en-GB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884923"/>
              </p:ext>
            </p:extLst>
          </p:nvPr>
        </p:nvGraphicFramePr>
        <p:xfrm>
          <a:off x="208547" y="1652336"/>
          <a:ext cx="10299032" cy="5021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9516"/>
                <a:gridCol w="5149516"/>
              </a:tblGrid>
              <a:tr h="505503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Areas</a:t>
                      </a:r>
                      <a:r>
                        <a:rPr lang="en-US" sz="2200" baseline="0" dirty="0" smtClean="0">
                          <a:solidFill>
                            <a:schemeClr val="bg1"/>
                          </a:solidFill>
                        </a:rPr>
                        <a:t> which need strengthening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Challenges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451567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 provide a short overview of the country’s areas that need strengthening related to this technical area&gt;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</a:t>
                      </a:r>
                      <a:r>
                        <a:rPr lang="en-US" baseline="0" dirty="0" smtClean="0"/>
                        <a:t> note any challenges or unique circumstances that may impact the country’s ability to improve capacity for this technical area&gt;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706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IN" sz="2800" dirty="0"/>
              <a:t>D.4.2 Human resources are available to effectively implement IHR </a:t>
            </a:r>
            <a:endParaRPr lang="en-GB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553622"/>
              </p:ext>
            </p:extLst>
          </p:nvPr>
        </p:nvGraphicFramePr>
        <p:xfrm>
          <a:off x="208547" y="1652338"/>
          <a:ext cx="10299032" cy="5037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9516"/>
                <a:gridCol w="5149516"/>
              </a:tblGrid>
              <a:tr h="514904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Strengths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aseline="0" dirty="0" smtClean="0">
                          <a:solidFill>
                            <a:schemeClr val="bg1"/>
                          </a:solidFill>
                        </a:rPr>
                        <a:t>Best practices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452231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 provide a short overview of the country’s strengths related to this technical area&gt;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&lt;Please</a:t>
                      </a:r>
                      <a:r>
                        <a:rPr lang="en-US" baseline="0" dirty="0" smtClean="0"/>
                        <a:t> note any best practices related to the country’s strengths&gt;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072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">
  <a:themeElements>
    <a:clrScheme name="master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6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104306" tIns="52153" rIns="104306" bIns="52153" numCol="1" anchor="t" anchorCtr="0" compatLnSpc="1">
        <a:prstTxWarp prst="textNoShape">
          <a:avLst/>
        </a:prstTxWarp>
        <a:spAutoFit/>
      </a:bodyPr>
      <a:lstStyle>
        <a:defPPr marL="0" marR="0" indent="0" algn="ctr" defTabSz="104298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6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104306" tIns="52153" rIns="104306" bIns="52153" numCol="1" anchor="t" anchorCtr="0" compatLnSpc="1">
        <a:prstTxWarp prst="textNoShape">
          <a:avLst/>
        </a:prstTxWarp>
        <a:spAutoFit/>
      </a:bodyPr>
      <a:lstStyle>
        <a:defPPr marL="0" marR="0" indent="0" algn="ctr" defTabSz="104298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7473</TotalTime>
  <Words>1420</Words>
  <Application>Microsoft Office PowerPoint</Application>
  <PresentationFormat>Custom</PresentationFormat>
  <Paragraphs>216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Comic Sans MS</vt:lpstr>
      <vt:lpstr>Times New Roman</vt:lpstr>
      <vt:lpstr>Wingdings</vt:lpstr>
      <vt:lpstr>master</vt:lpstr>
      <vt:lpstr>PowerPoint Presentation</vt:lpstr>
      <vt:lpstr>&lt;DELETE SLIDE PRIOR TO PRESENTATION&gt; Guidance for technical area presentations</vt:lpstr>
      <vt:lpstr>&lt;DELETE SLIDE PRIOR TO PRESENTATION&gt; Guidance for technical area presentations</vt:lpstr>
      <vt:lpstr> background</vt:lpstr>
      <vt:lpstr> overview of capabilities</vt:lpstr>
      <vt:lpstr> overview of stakeholders</vt:lpstr>
      <vt:lpstr>D.4.1 An up-to-date multisectoral workforce strategy is in place</vt:lpstr>
      <vt:lpstr>D.4.1 An up-to-date multisectoral workforce strategy is in place</vt:lpstr>
      <vt:lpstr>D.4.2 Human resources are available to effectively implement IHR </vt:lpstr>
      <vt:lpstr>D.4.2 Human resources are available to effectively implement IHR </vt:lpstr>
      <vt:lpstr>D.4.3. In-service trainings are available</vt:lpstr>
      <vt:lpstr>D.4.3. In-service trainings are available</vt:lpstr>
      <vt:lpstr>D.4.4 FETP or other applied epidemiology training programme is in place </vt:lpstr>
      <vt:lpstr>D.4.4 FETP or other applied epidemiology training programme is in place </vt:lpstr>
      <vt:lpstr>Proposed indicator scores</vt:lpstr>
      <vt:lpstr>Priority areas for action</vt:lpstr>
      <vt:lpstr>References and supporting documentation</vt:lpstr>
    </vt:vector>
  </TitlesOfParts>
  <Company>World Health Organization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Guidelines</dc:title>
  <dc:subject>WHO template and recommendations</dc:subject>
  <dc:creator>Nirmal Kandel</dc:creator>
  <cp:keywords>Template</cp:keywords>
  <cp:lastModifiedBy>Ana Kasradze</cp:lastModifiedBy>
  <cp:revision>516</cp:revision>
  <dcterms:created xsi:type="dcterms:W3CDTF">2005-03-01T08:26:43Z</dcterms:created>
  <dcterms:modified xsi:type="dcterms:W3CDTF">2019-05-21T10:10:34Z</dcterms:modified>
  <cp:category>Guidelines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-744671890</vt:i4>
  </property>
  <property fmtid="{D5CDD505-2E9C-101B-9397-08002B2CF9AE}" pid="3" name="_NewReviewCycle">
    <vt:lpwstr/>
  </property>
  <property fmtid="{D5CDD505-2E9C-101B-9397-08002B2CF9AE}" pid="4" name="_EmailSubject">
    <vt:lpwstr>JEE ppt template</vt:lpwstr>
  </property>
  <property fmtid="{D5CDD505-2E9C-101B-9397-08002B2CF9AE}" pid="5" name="_AuthorEmail">
    <vt:lpwstr>zardiashvilit@who.int</vt:lpwstr>
  </property>
  <property fmtid="{D5CDD505-2E9C-101B-9397-08002B2CF9AE}" pid="6" name="_AuthorEmailDisplayName">
    <vt:lpwstr>ZARDIASHVILI, Tamila</vt:lpwstr>
  </property>
  <property fmtid="{D5CDD505-2E9C-101B-9397-08002B2CF9AE}" pid="7" name="_PreviousAdHocReviewCycleID">
    <vt:i4>2054336653</vt:i4>
  </property>
</Properties>
</file>